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7"/>
  </p:notesMasterIdLst>
  <p:handoutMasterIdLst>
    <p:handoutMasterId r:id="rId8"/>
  </p:handoutMasterIdLst>
  <p:sldIdLst>
    <p:sldId id="272" r:id="rId3"/>
    <p:sldId id="273" r:id="rId4"/>
    <p:sldId id="293" r:id="rId5"/>
    <p:sldId id="285" r:id="rId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1560">
          <p15:clr>
            <a:srgbClr val="A4A3A4"/>
          </p15:clr>
        </p15:guide>
        <p15:guide id="3" orient="horz" pos="2129">
          <p15:clr>
            <a:srgbClr val="A4A3A4"/>
          </p15:clr>
        </p15:guide>
        <p15:guide id="4" pos="4889">
          <p15:clr>
            <a:srgbClr val="A4A3A4"/>
          </p15:clr>
        </p15:guide>
        <p15:guide id="5" pos="2881">
          <p15:clr>
            <a:srgbClr val="A4A3A4"/>
          </p15:clr>
        </p15:guide>
        <p15:guide id="6" pos="19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8087" autoAdjust="0"/>
  </p:normalViewPr>
  <p:slideViewPr>
    <p:cSldViewPr snapToGrid="0">
      <p:cViewPr varScale="1">
        <p:scale>
          <a:sx n="112" d="100"/>
          <a:sy n="112" d="100"/>
        </p:scale>
        <p:origin x="134" y="72"/>
      </p:cViewPr>
      <p:guideLst>
        <p:guide orient="horz" pos="1620"/>
        <p:guide orient="horz" pos="1560"/>
        <p:guide orient="horz" pos="2129"/>
        <p:guide pos="4889"/>
        <p:guide pos="2881"/>
        <p:guide pos="192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-3156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29676-9C87-4D7C-944A-0DD307B2C7B1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363B-7B8B-4E86-9185-97E5B048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969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238EB-1332-402A-89CC-5E06E40D1C9E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8C02BD-617F-443A-9DC6-BE620467D6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77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C02BD-617F-443A-9DC6-BE620467D6B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22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C02BD-617F-443A-9DC6-BE620467D6B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71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C02BD-617F-443A-9DC6-BE620467D6B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33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40DFA-B482-4AD0-A536-856EB395CEA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931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wmv"/><Relationship Id="rId7" Type="http://schemas.openxmlformats.org/officeDocument/2006/relationships/slideMaster" Target="../slideMasters/slideMaster1.xml"/><Relationship Id="rId12" Type="http://schemas.openxmlformats.org/officeDocument/2006/relationships/image" Target="../media/image5.jpe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video" Target="../media/media3.wmv"/><Relationship Id="rId11" Type="http://schemas.openxmlformats.org/officeDocument/2006/relationships/image" Target="../media/image4.png"/><Relationship Id="rId5" Type="http://schemas.microsoft.com/office/2007/relationships/media" Target="../media/media3.wmv"/><Relationship Id="rId10" Type="http://schemas.openxmlformats.org/officeDocument/2006/relationships/image" Target="../media/image3.jpeg"/><Relationship Id="rId4" Type="http://schemas.openxmlformats.org/officeDocument/2006/relationships/video" Target="../media/media2.wmv"/><Relationship Id="rId9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/>
        </p:nvSpPr>
        <p:spPr>
          <a:xfrm>
            <a:off x="3886200" y="0"/>
            <a:ext cx="4114800" cy="5143500"/>
          </a:xfrm>
          <a:prstGeom prst="rect">
            <a:avLst/>
          </a:prstGeom>
          <a:solidFill>
            <a:schemeClr val="tx2">
              <a:lumMod val="50000"/>
            </a:schemeClr>
          </a:solidFill>
          <a:ln w="38100">
            <a:noFill/>
          </a:ln>
          <a:effectLst>
            <a:outerShdw blurRad="901700" dir="27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ettyImages_sdd30005019vm_n.wmv">
            <a:hlinkClick r:id="" action="ppaction://media"/>
          </p:cNvPr>
          <p:cNvPicPr>
            <a:picLocks noChangeAspect="1"/>
          </p:cNvPicPr>
          <p:nvPr userDrawn="1"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5841" r="3869"/>
          <a:stretch/>
        </p:blipFill>
        <p:spPr>
          <a:xfrm>
            <a:off x="4721087" y="375388"/>
            <a:ext cx="1997764" cy="14996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443" y="375388"/>
            <a:ext cx="2255157" cy="15064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GettyImages_rlhoceanlife_058_n.wmv">
            <a:hlinkClick r:id="" action="ppaction://media"/>
          </p:cNvPr>
          <p:cNvPicPr>
            <a:picLocks noChangeAspect="1"/>
          </p:cNvPicPr>
          <p:nvPr userDrawn="1"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1" cstate="print"/>
          <a:srcRect l="-2"/>
          <a:stretch/>
        </p:blipFill>
        <p:spPr>
          <a:xfrm>
            <a:off x="-149088" y="375388"/>
            <a:ext cx="1997765" cy="14996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 descr="GettyImages_200300145-001.jpg"/>
          <p:cNvPicPr>
            <a:picLocks noChangeAspect="1"/>
          </p:cNvPicPr>
          <p:nvPr userDrawn="1"/>
        </p:nvPicPr>
        <p:blipFill>
          <a:blip r:embed="rId12"/>
          <a:srcRect/>
          <a:stretch>
            <a:fillRect/>
          </a:stretch>
        </p:blipFill>
        <p:spPr>
          <a:xfrm>
            <a:off x="7029114" y="375388"/>
            <a:ext cx="2231136" cy="15015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8638" y="2277269"/>
            <a:ext cx="3599132" cy="1102519"/>
          </a:xfrm>
        </p:spPr>
        <p:txBody>
          <a:bodyPr>
            <a:normAutofit/>
          </a:bodyPr>
          <a:lstStyle>
            <a:lvl1pPr algn="l">
              <a:defRPr sz="2500" b="1" cap="small" baseline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38637" y="3379788"/>
            <a:ext cx="3589405" cy="849312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07/7/12/main" Requires="p14">
      <p:transition xmlns:p141="http://schemas.microsoft.com/office/powerpoint/2010/main" spd="slow" p141:dur="1700">
        <p141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83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08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550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6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  <p:video>
              <p:cMediaNode>
                <p:cTn id="1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  <p:bldLst>
      <p:bldP spid="8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57199"/>
            <a:ext cx="3008313" cy="619125"/>
          </a:xfrm>
        </p:spPr>
        <p:txBody>
          <a:bodyPr anchor="b">
            <a:noAutofit/>
          </a:bodyPr>
          <a:lstStyle>
            <a:lvl1pPr algn="l">
              <a:defRPr lang="en-US" sz="20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466928"/>
            <a:ext cx="5111750" cy="412769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>
            <a:normAutofit/>
          </a:bodyPr>
          <a:lstStyle>
            <a:lvl1pPr algn="l">
              <a:defRPr sz="1900" b="1" cap="small" baseline="0">
                <a:solidFill>
                  <a:schemeClr val="bg1"/>
                </a:solidFill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500" b="1" cap="small" baseline="0"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47471"/>
            <a:ext cx="2057400" cy="4147151"/>
          </a:xfrm>
        </p:spPr>
        <p:txBody>
          <a:bodyPr vert="eaVert">
            <a:normAutofit/>
          </a:bodyPr>
          <a:lstStyle>
            <a:lvl1pPr>
              <a:defRPr sz="2400" b="1" cap="small" baseline="0"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47471"/>
            <a:ext cx="6019800" cy="4147151"/>
          </a:xfrm>
        </p:spPr>
        <p:txBody>
          <a:bodyPr vert="eaVert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: Sta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5710"/>
            <a:ext cx="8229600" cy="633514"/>
          </a:xfr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: Sid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914400" y="0"/>
            <a:ext cx="8229600" cy="5143500"/>
          </a:xfrm>
          <a:prstGeom prst="rect">
            <a:avLst/>
          </a:prstGeom>
          <a:solidFill>
            <a:schemeClr val="tx2">
              <a:lumMod val="50000"/>
            </a:schemeClr>
          </a:solidFill>
          <a:effectLst>
            <a:outerShdw blurRad="10287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rot="5400000">
            <a:off x="-1595899" y="2571750"/>
            <a:ext cx="51435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136" y="465710"/>
            <a:ext cx="7548664" cy="633514"/>
          </a:xfrm>
        </p:spPr>
        <p:txBody>
          <a:bodyPr anchor="ctr" anchorCtr="0">
            <a:norm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8136" y="1200151"/>
            <a:ext cx="7548664" cy="3255117"/>
          </a:xfrm>
        </p:spPr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28738" y="4776836"/>
            <a:ext cx="2133600" cy="273844"/>
          </a:xfrm>
        </p:spPr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8228" y="4776836"/>
            <a:ext cx="28956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89717" y="4776836"/>
            <a:ext cx="2133600" cy="273844"/>
          </a:xfrm>
        </p:spPr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89566" b="-637"/>
          <a:stretch/>
        </p:blipFill>
        <p:spPr>
          <a:xfrm>
            <a:off x="0" y="10886"/>
            <a:ext cx="975852" cy="51707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9673109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07/7/12/main" Requires="p14">
      <p:transition xmlns:p141="http://schemas.microsoft.com/office/powerpoint/2010/main" spd="slow" p141:dur="1700">
        <p141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50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7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: Full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5710"/>
            <a:ext cx="8229600" cy="633514"/>
          </a:xfrm>
        </p:spPr>
        <p:txBody>
          <a:bodyPr anchor="ctr" anchorCtr="0">
            <a:norm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76786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: Half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/>
        </p:nvSpPr>
        <p:spPr>
          <a:xfrm>
            <a:off x="3900791" y="402770"/>
            <a:ext cx="4902749" cy="4158343"/>
          </a:xfrm>
          <a:prstGeom prst="rect">
            <a:avLst/>
          </a:prstGeom>
          <a:solidFill>
            <a:schemeClr val="tx2">
              <a:lumMod val="50000"/>
            </a:schemeClr>
          </a:solidFill>
          <a:ln w="38100">
            <a:solidFill>
              <a:schemeClr val="bg1"/>
            </a:solidFill>
          </a:ln>
          <a:effectLst>
            <a:outerShdw blurRad="10287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6682" y="465710"/>
            <a:ext cx="4826144" cy="633514"/>
          </a:xfrm>
        </p:spPr>
        <p:txBody>
          <a:bodyPr anchor="ctr" anchorCtr="0">
            <a:no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6682" y="1200151"/>
            <a:ext cx="4826144" cy="3255117"/>
          </a:xfrm>
        </p:spPr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752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/>
        </p:nvSpPr>
        <p:spPr>
          <a:xfrm>
            <a:off x="-228600" y="1943100"/>
            <a:ext cx="9601200" cy="971550"/>
          </a:xfrm>
          <a:prstGeom prst="rect">
            <a:avLst/>
          </a:prstGeom>
          <a:solidFill>
            <a:schemeClr val="tx2">
              <a:lumMod val="50000"/>
            </a:schemeClr>
          </a:solidFill>
          <a:ln w="12700">
            <a:solidFill>
              <a:schemeClr val="bg1"/>
            </a:solidFill>
          </a:ln>
          <a:effectLst>
            <a:outerShdw blurRad="5207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3249" y="2305878"/>
            <a:ext cx="1523181" cy="1123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 descr="GettyImages_200300145-001.jpg"/>
          <p:cNvPicPr>
            <a:picLocks noChangeAspect="1"/>
          </p:cNvPicPr>
          <p:nvPr userDrawn="1"/>
        </p:nvPicPr>
        <p:blipFill>
          <a:blip r:embed="rId6"/>
          <a:srcRect/>
          <a:stretch>
            <a:fillRect/>
          </a:stretch>
        </p:blipFill>
        <p:spPr>
          <a:xfrm>
            <a:off x="5218045" y="2295939"/>
            <a:ext cx="1500808" cy="11064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1830" y="2197164"/>
            <a:ext cx="4837113" cy="510778"/>
          </a:xfrm>
        </p:spPr>
        <p:txBody>
          <a:bodyPr anchor="t">
            <a:no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550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6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8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lang="en-US" sz="2500" b="1" kern="1200" cap="small" baseline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video" Target="../media/media1.wmv"/><Relationship Id="rId2" Type="http://schemas.openxmlformats.org/officeDocument/2006/relationships/slideLayout" Target="../slideLayouts/slideLayout2.xml"/><Relationship Id="rId16" Type="http://schemas.microsoft.com/office/2007/relationships/media" Target="../media/media1.wmv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ater_new.wmv"/>
          <p:cNvPicPr>
            <a:picLocks noChangeAspect="1"/>
          </p:cNvPicPr>
          <p:nvPr userDrawn="1">
            <a:vide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 rotWithShape="1">
          <a:blip r:embed="rId18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/>
        </p:nvSpPr>
        <p:spPr>
          <a:xfrm>
            <a:off x="402771" y="402770"/>
            <a:ext cx="8360229" cy="4158343"/>
          </a:xfrm>
          <a:prstGeom prst="rect">
            <a:avLst/>
          </a:prstGeom>
          <a:solidFill>
            <a:schemeClr val="tx2">
              <a:lumMod val="50000"/>
            </a:schemeClr>
          </a:solidFill>
          <a:ln w="38100">
            <a:solidFill>
              <a:schemeClr val="bg1"/>
            </a:solidFill>
          </a:ln>
          <a:effectLst>
            <a:outerShdw blurRad="10287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66929"/>
            <a:ext cx="8229600" cy="6352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5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3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2500" b="1" cap="small" dirty="0">
                <a:latin typeface="Constantia" pitchFamily="18" charset="0"/>
              </a:rPr>
              <a:t>High Level Process Flow</a:t>
            </a:r>
          </a:p>
        </p:txBody>
      </p:sp>
      <p:grpSp>
        <p:nvGrpSpPr>
          <p:cNvPr id="6" name="Group 5"/>
          <p:cNvGrpSpPr/>
          <p:nvPr/>
        </p:nvGrpSpPr>
        <p:grpSpPr>
          <a:xfrm rot="16200000">
            <a:off x="3095853" y="4613197"/>
            <a:ext cx="7740503" cy="673402"/>
            <a:chOff x="1864355" y="3189768"/>
            <a:chExt cx="7740503" cy="673402"/>
          </a:xfrm>
        </p:grpSpPr>
        <p:sp>
          <p:nvSpPr>
            <p:cNvPr id="7" name="Chevron 6"/>
            <p:cNvSpPr/>
            <p:nvPr/>
          </p:nvSpPr>
          <p:spPr>
            <a:xfrm>
              <a:off x="2340529" y="3189768"/>
              <a:ext cx="7250039" cy="190021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Chevron 7"/>
            <p:cNvSpPr/>
            <p:nvPr/>
          </p:nvSpPr>
          <p:spPr>
            <a:xfrm>
              <a:off x="1864355" y="3673149"/>
              <a:ext cx="7740502" cy="190021"/>
            </a:xfrm>
            <a:prstGeom prst="chevro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Chevron 8"/>
            <p:cNvSpPr/>
            <p:nvPr/>
          </p:nvSpPr>
          <p:spPr>
            <a:xfrm>
              <a:off x="2096057" y="3431460"/>
              <a:ext cx="7508801" cy="190021"/>
            </a:xfrm>
            <a:prstGeom prst="chevron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64731E8-A65B-4C0B-8416-03DC8668B12F}"/>
              </a:ext>
            </a:extLst>
          </p:cNvPr>
          <p:cNvSpPr/>
          <p:nvPr/>
        </p:nvSpPr>
        <p:spPr>
          <a:xfrm>
            <a:off x="428400" y="1612800"/>
            <a:ext cx="1220400" cy="417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Summit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07DF63E2-2A90-42A6-8FC3-DB94708381D3}"/>
              </a:ext>
            </a:extLst>
          </p:cNvPr>
          <p:cNvSpPr/>
          <p:nvPr/>
        </p:nvSpPr>
        <p:spPr>
          <a:xfrm rot="16200000">
            <a:off x="664896" y="2386799"/>
            <a:ext cx="741600" cy="11808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827DCB-A6C1-408B-B071-3B19D8DD0A19}"/>
              </a:ext>
            </a:extLst>
          </p:cNvPr>
          <p:cNvSpPr/>
          <p:nvPr/>
        </p:nvSpPr>
        <p:spPr>
          <a:xfrm>
            <a:off x="2453705" y="1612800"/>
            <a:ext cx="1937501" cy="53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Flink</a:t>
            </a:r>
            <a:r>
              <a:rPr lang="en-US" dirty="0"/>
              <a:t> Consumer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CB3F94-42E5-45E6-8F9A-7F3B437D923E}"/>
              </a:ext>
            </a:extLst>
          </p:cNvPr>
          <p:cNvSpPr/>
          <p:nvPr/>
        </p:nvSpPr>
        <p:spPr>
          <a:xfrm>
            <a:off x="2453705" y="2692799"/>
            <a:ext cx="1937501" cy="53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Flink</a:t>
            </a:r>
            <a:r>
              <a:rPr lang="en-US" dirty="0"/>
              <a:t> ML</a:t>
            </a:r>
          </a:p>
        </p:txBody>
      </p:sp>
      <p:sp>
        <p:nvSpPr>
          <p:cNvPr id="12" name="Cylinder 11">
            <a:extLst>
              <a:ext uri="{FF2B5EF4-FFF2-40B4-BE49-F238E27FC236}">
                <a16:creationId xmlns:a16="http://schemas.microsoft.com/office/drawing/2014/main" id="{44F11F05-586A-491A-A002-D95F4976F58E}"/>
              </a:ext>
            </a:extLst>
          </p:cNvPr>
          <p:cNvSpPr/>
          <p:nvPr/>
        </p:nvSpPr>
        <p:spPr>
          <a:xfrm>
            <a:off x="3044595" y="3893435"/>
            <a:ext cx="755720" cy="6336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</a:p>
        </p:txBody>
      </p:sp>
      <p:sp>
        <p:nvSpPr>
          <p:cNvPr id="13" name="Flowchart: Multidocument 12">
            <a:extLst>
              <a:ext uri="{FF2B5EF4-FFF2-40B4-BE49-F238E27FC236}">
                <a16:creationId xmlns:a16="http://schemas.microsoft.com/office/drawing/2014/main" id="{64E1E88B-B665-49F2-AC9C-D8EA976E37A5}"/>
              </a:ext>
            </a:extLst>
          </p:cNvPr>
          <p:cNvSpPr/>
          <p:nvPr/>
        </p:nvSpPr>
        <p:spPr>
          <a:xfrm>
            <a:off x="4948069" y="1612800"/>
            <a:ext cx="1561442" cy="1281600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5418280-149D-4921-B398-340CC13AFCAE}"/>
              </a:ext>
            </a:extLst>
          </p:cNvPr>
          <p:cNvCxnSpPr>
            <a:cxnSpLocks/>
            <a:stCxn id="3" idx="2"/>
            <a:endCxn id="4" idx="4"/>
          </p:cNvCxnSpPr>
          <p:nvPr/>
        </p:nvCxnSpPr>
        <p:spPr>
          <a:xfrm flipH="1">
            <a:off x="1035696" y="2030400"/>
            <a:ext cx="2904" cy="57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BDF06CD4-D7FB-4BFE-B15B-0E62F27CE02A}"/>
              </a:ext>
            </a:extLst>
          </p:cNvPr>
          <p:cNvCxnSpPr>
            <a:stCxn id="4" idx="3"/>
            <a:endCxn id="10" idx="1"/>
          </p:cNvCxnSpPr>
          <p:nvPr/>
        </p:nvCxnSpPr>
        <p:spPr>
          <a:xfrm flipV="1">
            <a:off x="1626096" y="1879200"/>
            <a:ext cx="827609" cy="10979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116C3E6-FB83-4415-8A1C-D80E93D7A03D}"/>
              </a:ext>
            </a:extLst>
          </p:cNvPr>
          <p:cNvCxnSpPr>
            <a:stCxn id="10" idx="2"/>
          </p:cNvCxnSpPr>
          <p:nvPr/>
        </p:nvCxnSpPr>
        <p:spPr>
          <a:xfrm flipH="1">
            <a:off x="3422455" y="2145600"/>
            <a:ext cx="1" cy="698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2F9B3D8-0AF4-422F-BAA9-08CCF2F9C2F3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 flipH="1">
            <a:off x="3422455" y="3225599"/>
            <a:ext cx="1" cy="826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4023BBCB-42B8-4868-9E63-AB9AFAAA7F04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4391206" y="2253600"/>
            <a:ext cx="556863" cy="7055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74904DB8-57BA-4B95-8F9C-BC859392B3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0" y="754654"/>
            <a:ext cx="784147" cy="748147"/>
          </a:xfrm>
          <a:prstGeom prst="rect">
            <a:avLst/>
          </a:prstGeom>
        </p:spPr>
      </p:pic>
      <p:pic>
        <p:nvPicPr>
          <p:cNvPr id="3078" name="Picture 6" descr="See the source image">
            <a:extLst>
              <a:ext uri="{FF2B5EF4-FFF2-40B4-BE49-F238E27FC236}">
                <a16:creationId xmlns:a16="http://schemas.microsoft.com/office/drawing/2014/main" id="{5FA431FD-2838-45B1-A88C-60290BDEE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16" y="2692799"/>
            <a:ext cx="1063905" cy="536515"/>
          </a:xfrm>
          <a:prstGeom prst="rect">
            <a:avLst/>
          </a:prstGeom>
          <a:noFill/>
        </p:spPr>
      </p:pic>
      <p:pic>
        <p:nvPicPr>
          <p:cNvPr id="3080" name="Picture 8" descr="See the source image">
            <a:extLst>
              <a:ext uri="{FF2B5EF4-FFF2-40B4-BE49-F238E27FC236}">
                <a16:creationId xmlns:a16="http://schemas.microsoft.com/office/drawing/2014/main" id="{6EC5E8FE-4916-4BD1-965C-E9EA629D4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2145" y="1334927"/>
            <a:ext cx="1237014" cy="1390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817610"/>
      </p:ext>
    </p:extLst>
  </p:cSld>
  <p:clrMapOvr>
    <a:masterClrMapping/>
  </p:clrMapOvr>
  <p:transition spd="slow">
    <p:push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2260504" y="3379788"/>
            <a:ext cx="12076724" cy="2645378"/>
            <a:chOff x="1030309" y="4254857"/>
            <a:chExt cx="8113691" cy="1777285"/>
          </a:xfrm>
          <a:solidFill>
            <a:schemeClr val="accent1">
              <a:lumMod val="75000"/>
            </a:schemeClr>
          </a:solidFill>
        </p:grpSpPr>
        <p:sp>
          <p:nvSpPr>
            <p:cNvPr id="15" name="Oval 14"/>
            <p:cNvSpPr/>
            <p:nvPr/>
          </p:nvSpPr>
          <p:spPr>
            <a:xfrm>
              <a:off x="1030309" y="4254857"/>
              <a:ext cx="1777285" cy="17772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7590" y="4254857"/>
              <a:ext cx="1777285" cy="17772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3564871" y="4254857"/>
              <a:ext cx="1777285" cy="17772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4832152" y="4254857"/>
              <a:ext cx="1777285" cy="17772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6099433" y="4254857"/>
              <a:ext cx="1777285" cy="17772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7366715" y="4254857"/>
              <a:ext cx="1777285" cy="17772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b="1" cap="small" dirty="0">
                <a:latin typeface="Constantia" pitchFamily="18" charset="0"/>
              </a:rPr>
              <a:t>How to train a Machine Learning algorithm?</a:t>
            </a:r>
            <a:endParaRPr lang="en-US" sz="2500" cap="small" dirty="0">
              <a:latin typeface="Constantia" pitchFamily="18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546" y="4157662"/>
            <a:ext cx="2437209" cy="144865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84" y="4157662"/>
            <a:ext cx="2437209" cy="1448659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662" y="4157662"/>
            <a:ext cx="2437209" cy="1448659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-2696239" y="3884212"/>
            <a:ext cx="12076724" cy="2645378"/>
            <a:chOff x="1030309" y="4254857"/>
            <a:chExt cx="8113691" cy="1777285"/>
          </a:xfrm>
        </p:grpSpPr>
        <p:sp>
          <p:nvSpPr>
            <p:cNvPr id="4" name="Oval 3"/>
            <p:cNvSpPr/>
            <p:nvPr/>
          </p:nvSpPr>
          <p:spPr>
            <a:xfrm>
              <a:off x="1030309" y="4254857"/>
              <a:ext cx="1777285" cy="17772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297590" y="4254857"/>
              <a:ext cx="1777285" cy="17772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564871" y="4254857"/>
              <a:ext cx="1777285" cy="17772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832152" y="4254857"/>
              <a:ext cx="1777285" cy="17772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6099433" y="4254857"/>
              <a:ext cx="1777285" cy="17772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7366715" y="4254857"/>
              <a:ext cx="1777285" cy="17772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098" name="Picture 2" descr="See the source image">
            <a:extLst>
              <a:ext uri="{FF2B5EF4-FFF2-40B4-BE49-F238E27FC236}">
                <a16:creationId xmlns:a16="http://schemas.microsoft.com/office/drawing/2014/main" id="{4B734984-3ABA-4A4D-8420-094AC2AF1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71" y="1860835"/>
            <a:ext cx="9144000" cy="314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670841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07/7/12/main" Requires="p14">
      <p:transition xmlns:p141="http://schemas.microsoft.com/office/powerpoint/2010/main" spd="slow" p141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repeatCount="2000" accel="29000" decel="71000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.067 0.07118  C 0.081 0.08719  0.102 0.09609  0.124 0.09609  C 0.149 0.09609  0.169 0.08719  0.183 0.07118  L 0.25 0  E" pathEditMode="relative" ptsTypes="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7" presetClass="path" presetSubtype="0" repeatCount="2000" accel="29000" decel="71000" autoRev="1" fill="remove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 L 0.067 0.07118  C 0.081 0.08719  0.102 0.09609  0.124 0.09609  C 0.149 0.09609  0.169 0.08719  0.183 0.07118  L 0.25 0  E" pathEditMode="relative" ptsTypes="">
                                      <p:cBhvr>
                                        <p:cTn id="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95062E-6 L -0.08299 -0.16296 C -0.10035 -0.19969 -0.12639 -0.22068 -0.15348 -0.22068 C -0.18438 -0.22068 -0.20921 -0.19969 -0.22657 -0.16296 L -0.30938 -3.95062E-6 " pathEditMode="relative" rAng="0" ptsTypes="FffFF">
                                      <p:cBhvr>
                                        <p:cTn id="1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00" y="-110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200000">
                                      <p:cBhvr>
                                        <p:cTn id="12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37" presetClass="path" presetSubtype="0" accel="50000" decel="5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30938 1.26274E-6 L -0.38351 -0.13893 C -0.39914 -0.16981 -0.4224 -0.18679 -0.44653 -0.18679 C -0.47414 -0.18679 -0.49618 -0.16981 -0.51164 -0.13893 L -0.58542 1.26274E-6 " pathEditMode="relative" rAng="0" ptsTypes="FffFF">
                                      <p:cBhvr>
                                        <p:cTn id="1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0" y="-940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95062E-6 L -0.08299 -0.16296 C -0.10035 -0.19969 -0.12639 -0.22068 -0.15348 -0.22068 C -0.18438 -0.22068 -0.20921 -0.19969 -0.22657 -0.16296 L -0.30938 -3.95062E-6 " pathEditMode="relative" rAng="0" ptsTypes="FffFF">
                                      <p:cBhvr>
                                        <p:cTn id="1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00" y="-1100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200000">
                                      <p:cBhvr>
                                        <p:cTn id="18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37" presetClass="path" presetSubtype="0" accel="50000" decel="5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30938 1.26274E-6 L -0.38351 -0.13893 C -0.39914 -0.16981 -0.4224 -0.18679 -0.44653 -0.18679 C -0.47414 -0.18679 -0.49618 -0.16981 -0.51164 -0.13893 L -0.58542 1.26274E-6 " pathEditMode="relative" rAng="0" ptsTypes="FffFF">
                                      <p:cBhvr>
                                        <p:cTn id="2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0" y="-940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7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3.95062E-6 L -0.08299 -0.16296 C -0.10035 -0.19969 -0.12639 -0.22068 -0.15348 -0.22068 C -0.18438 -0.22068 -0.20921 -0.19969 -0.22657 -0.16296 L -0.30938 -3.95062E-6 " pathEditMode="relative" rAng="0" ptsTypes="FffFF">
                                      <p:cBhvr>
                                        <p:cTn id="2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00" y="-1100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200000">
                                      <p:cBhvr>
                                        <p:cTn id="24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37" presetClass="path" presetSubtype="0" accel="50000" decel="5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30938 1.26274E-6 L -0.38351 -0.13893 C -0.39914 -0.16981 -0.4224 -0.18679 -0.44653 -0.18679 C -0.47414 -0.18679 -0.49618 -0.16981 -0.51164 -0.13893 L -0.58542 1.26274E-6 " pathEditMode="relative" rAng="0" ptsTypes="FffFF">
                                      <p:cBhvr>
                                        <p:cTn id="2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00" y="-940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/>
          <p:nvPr/>
        </p:nvSpPr>
        <p:spPr>
          <a:xfrm>
            <a:off x="3729044" y="471486"/>
            <a:ext cx="7158038" cy="4171949"/>
          </a:xfrm>
          <a:custGeom>
            <a:avLst/>
            <a:gdLst/>
            <a:ahLst/>
            <a:cxnLst/>
            <a:rect l="l" t="t" r="r" b="b"/>
            <a:pathLst>
              <a:path w="6838950" h="3438525">
                <a:moveTo>
                  <a:pt x="3409950" y="314325"/>
                </a:moveTo>
                <a:cubicBezTo>
                  <a:pt x="2568268" y="314325"/>
                  <a:pt x="1885950" y="911353"/>
                  <a:pt x="1885950" y="1647825"/>
                </a:cubicBezTo>
                <a:cubicBezTo>
                  <a:pt x="1885950" y="2384297"/>
                  <a:pt x="2568268" y="2981325"/>
                  <a:pt x="3409950" y="2981325"/>
                </a:cubicBezTo>
                <a:cubicBezTo>
                  <a:pt x="4251632" y="2981325"/>
                  <a:pt x="4933950" y="2384297"/>
                  <a:pt x="4933950" y="1647825"/>
                </a:cubicBezTo>
                <a:cubicBezTo>
                  <a:pt x="4933950" y="911353"/>
                  <a:pt x="4251632" y="314325"/>
                  <a:pt x="3409950" y="314325"/>
                </a:cubicBezTo>
                <a:close/>
                <a:moveTo>
                  <a:pt x="0" y="0"/>
                </a:moveTo>
                <a:lnTo>
                  <a:pt x="6838950" y="0"/>
                </a:lnTo>
                <a:lnTo>
                  <a:pt x="6838950" y="3438525"/>
                </a:lnTo>
                <a:lnTo>
                  <a:pt x="0" y="3438525"/>
                </a:lnTo>
                <a:close/>
              </a:path>
            </a:pathLst>
          </a:cu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136" y="465710"/>
            <a:ext cx="5037693" cy="633514"/>
          </a:xfrm>
        </p:spPr>
        <p:txBody>
          <a:bodyPr>
            <a:normAutofit/>
          </a:bodyPr>
          <a:lstStyle/>
          <a:p>
            <a:r>
              <a:rPr lang="en-US" sz="2500" b="1" cap="small" dirty="0">
                <a:latin typeface="Constantia" pitchFamily="18" charset="0"/>
              </a:rPr>
              <a:t>Training Decision Tree Model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76074CD-06DB-4E59-BEA6-48C35C60A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Acquire Summit data</a:t>
            </a:r>
          </a:p>
          <a:p>
            <a:r>
              <a:rPr lang="en-US" dirty="0"/>
              <a:t>Parse Summit messages</a:t>
            </a:r>
          </a:p>
          <a:p>
            <a:r>
              <a:rPr lang="en-US" dirty="0"/>
              <a:t>Export data to Excel</a:t>
            </a:r>
          </a:p>
          <a:p>
            <a:r>
              <a:rPr lang="en-US" dirty="0"/>
              <a:t>Extract features</a:t>
            </a:r>
          </a:p>
          <a:p>
            <a:r>
              <a:rPr lang="en-US" dirty="0"/>
              <a:t>Label set of features</a:t>
            </a:r>
          </a:p>
          <a:p>
            <a:r>
              <a:rPr lang="en-US" dirty="0"/>
              <a:t>Identify unique messages</a:t>
            </a:r>
          </a:p>
          <a:p>
            <a:r>
              <a:rPr lang="en-US" dirty="0"/>
              <a:t>Train Decision Tree Model using training data</a:t>
            </a:r>
          </a:p>
          <a:p>
            <a:r>
              <a:rPr lang="en-US" dirty="0"/>
              <a:t>Validate results against manually labelled data</a:t>
            </a:r>
          </a:p>
        </p:txBody>
      </p:sp>
    </p:spTree>
    <p:extLst>
      <p:ext uri="{BB962C8B-B14F-4D97-AF65-F5344CB8AC3E}">
        <p14:creationId xmlns:p14="http://schemas.microsoft.com/office/powerpoint/2010/main" val="70427020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07/7/12/main" Requires="p14">
      <p:transition xmlns:p141="http://schemas.microsoft.com/office/powerpoint/2010/main" spd="slow" p141:dur="1700">
        <p141:gallery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ular Callout 8"/>
          <p:cNvSpPr/>
          <p:nvPr/>
        </p:nvSpPr>
        <p:spPr>
          <a:xfrm>
            <a:off x="3729038" y="3028950"/>
            <a:ext cx="4957762" cy="871538"/>
          </a:xfrm>
          <a:prstGeom prst="wedgeRectCallout">
            <a:avLst>
              <a:gd name="adj1" fmla="val -20199"/>
              <a:gd name="adj2" fmla="val 50097"/>
            </a:avLst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3785732" y="3105150"/>
            <a:ext cx="4876800" cy="73387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 trained ML model predicted with 100% accuracy during our testing.</a:t>
            </a:r>
          </a:p>
          <a:p>
            <a:r>
              <a:rPr lang="en-US" sz="1400" dirty="0">
                <a:solidFill>
                  <a:schemeClr val="bg1"/>
                </a:solidFill>
              </a:rPr>
              <a:t>On a few occasions, a few records threw off the model.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sz="2800" dirty="0"/>
              <a:t>Process Summit Messages Via Kafka and </a:t>
            </a:r>
            <a:r>
              <a:rPr lang="en-US" sz="2800" dirty="0" err="1"/>
              <a:t>Flink</a:t>
            </a:r>
            <a:br>
              <a:rPr lang="en-US" dirty="0"/>
            </a:b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3316296" y="1900909"/>
            <a:ext cx="5379485" cy="10137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Once the model was trained, we process over 1500 messages via ML.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36820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07/7/12/main" Requires="p14">
      <p:transition xmlns:p141="http://schemas.microsoft.com/office/powerpoint/2010/main" spd="slow" p141:dur="20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ultimediaChoreograph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Copperplate Gothic Bold"/>
        <a:ea typeface=""/>
        <a:cs typeface=""/>
      </a:majorFont>
      <a:minorFont>
        <a:latin typeface="Arial"/>
        <a:ea typeface=""/>
        <a:cs typeface="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8D40529-A348-4B16-A8D7-9003BD9474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Multimedia choreography presentation</Template>
  <TotalTime>0</TotalTime>
  <Words>98</Words>
  <Application>Microsoft Office PowerPoint</Application>
  <PresentationFormat>On-screen Show (16:9)</PresentationFormat>
  <Paragraphs>23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Constantia</vt:lpstr>
      <vt:lpstr>Copperplate Gothic Bold</vt:lpstr>
      <vt:lpstr>Tahoma</vt:lpstr>
      <vt:lpstr>MultimediaChoreography</vt:lpstr>
      <vt:lpstr>High Level Process Flow</vt:lpstr>
      <vt:lpstr>How to train a Machine Learning algorithm?</vt:lpstr>
      <vt:lpstr>Training Decision Tree Model</vt:lpstr>
      <vt:lpstr> Process Summit Messages Via Kafka and Flink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2018-04-13T13:07:37Z</dcterms:created>
  <dcterms:modified xsi:type="dcterms:W3CDTF">2018-04-13T15:30:29Z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TC016745539991</vt:lpwstr>
  </property>
</Properties>
</file>

<file path=docProps/thumbnail.jpeg>
</file>